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58" r:id="rId3"/>
    <p:sldId id="259" r:id="rId4"/>
    <p:sldId id="260" r:id="rId5"/>
    <p:sldId id="261" r:id="rId6"/>
    <p:sldId id="262" r:id="rId7"/>
    <p:sldId id="263" r:id="rId8"/>
    <p:sldId id="264" r:id="rId9"/>
    <p:sldId id="265" r:id="rId10"/>
    <p:sldId id="266"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4/7/2020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4/7/2020</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4/7/2020</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4/7/2020</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4/7/2020</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4/7/2020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mail-priyamvadapreet@gmail.com"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1"/>
          <p:cNvSpPr txBox="1">
            <a:spLocks noChangeArrowheads="1"/>
          </p:cNvSpPr>
          <p:nvPr/>
        </p:nvSpPr>
        <p:spPr bwMode="auto">
          <a:xfrm>
            <a:off x="228600" y="0"/>
            <a:ext cx="8686800" cy="1200329"/>
          </a:xfrm>
          <a:prstGeom prst="rect">
            <a:avLst/>
          </a:prstGeom>
          <a:noFill/>
          <a:ln w="9525">
            <a:noFill/>
            <a:miter lim="800000"/>
            <a:headEnd/>
            <a:tailEnd/>
          </a:ln>
        </p:spPr>
        <p:txBody>
          <a:bodyPr>
            <a:spAutoFit/>
          </a:bodyPr>
          <a:lstStyle/>
          <a:p>
            <a:pPr algn="ctr"/>
            <a:r>
              <a:rPr lang="en-US" sz="3600" b="1" dirty="0" smtClean="0">
                <a:solidFill>
                  <a:srgbClr val="FF0000"/>
                </a:solidFill>
                <a:latin typeface="Arial" charset="0"/>
                <a:ea typeface="Times New Roman" pitchFamily="18" charset="0"/>
              </a:rPr>
              <a:t>Piaget’s Theory of Moral Development (part-2)</a:t>
            </a:r>
            <a:endParaRPr lang="en-US" sz="3600" b="1" dirty="0">
              <a:solidFill>
                <a:srgbClr val="FF0000"/>
              </a:solidFill>
              <a:latin typeface="Arial" charset="0"/>
              <a:ea typeface="Times New Roman" pitchFamily="18" charset="0"/>
            </a:endParaRPr>
          </a:p>
        </p:txBody>
      </p:sp>
      <p:pic>
        <p:nvPicPr>
          <p:cNvPr id="3075" name="Picture 3" descr="C:\Users\Dr.Priyanka\Desktop\download.jpg"/>
          <p:cNvPicPr>
            <a:picLocks noChangeAspect="1" noChangeArrowheads="1"/>
          </p:cNvPicPr>
          <p:nvPr/>
        </p:nvPicPr>
        <p:blipFill>
          <a:blip r:embed="rId2"/>
          <a:srcRect/>
          <a:stretch>
            <a:fillRect/>
          </a:stretch>
        </p:blipFill>
        <p:spPr bwMode="auto">
          <a:xfrm>
            <a:off x="3124200" y="1371600"/>
            <a:ext cx="3138487" cy="2133600"/>
          </a:xfrm>
          <a:prstGeom prst="rect">
            <a:avLst/>
          </a:prstGeom>
          <a:noFill/>
          <a:ln w="9525">
            <a:noFill/>
            <a:miter lim="800000"/>
            <a:headEnd/>
            <a:tailEnd/>
          </a:ln>
        </p:spPr>
      </p:pic>
      <p:sp>
        <p:nvSpPr>
          <p:cNvPr id="3076" name="TextBox 3"/>
          <p:cNvSpPr txBox="1">
            <a:spLocks noChangeArrowheads="1"/>
          </p:cNvSpPr>
          <p:nvPr/>
        </p:nvSpPr>
        <p:spPr bwMode="auto">
          <a:xfrm>
            <a:off x="457200" y="3505200"/>
            <a:ext cx="8305800" cy="3170099"/>
          </a:xfrm>
          <a:prstGeom prst="rect">
            <a:avLst/>
          </a:prstGeom>
          <a:noFill/>
          <a:ln w="9525">
            <a:noFill/>
            <a:miter lim="800000"/>
            <a:headEnd/>
            <a:tailEnd/>
          </a:ln>
        </p:spPr>
        <p:txBody>
          <a:bodyPr wrap="square">
            <a:spAutoFit/>
          </a:bodyPr>
          <a:lstStyle/>
          <a:p>
            <a:pPr algn="ctr"/>
            <a:r>
              <a:rPr lang="en-US" sz="2000" b="1" dirty="0" smtClean="0">
                <a:solidFill>
                  <a:srgbClr val="0070C0"/>
                </a:solidFill>
              </a:rPr>
              <a:t>PGDCP; SEMESTER- II</a:t>
            </a:r>
          </a:p>
          <a:p>
            <a:pPr algn="ctr"/>
            <a:r>
              <a:rPr lang="en-US" sz="2000" b="1" dirty="0" smtClean="0">
                <a:solidFill>
                  <a:srgbClr val="0070C0"/>
                </a:solidFill>
              </a:rPr>
              <a:t>COURSE: Life Span</a:t>
            </a:r>
            <a:endParaRPr lang="en-US" sz="2000" b="1" dirty="0">
              <a:solidFill>
                <a:srgbClr val="0070C0"/>
              </a:solidFill>
            </a:endParaRPr>
          </a:p>
          <a:p>
            <a:pPr algn="ctr"/>
            <a:r>
              <a:rPr lang="en-US" sz="2000" b="1" dirty="0">
                <a:solidFill>
                  <a:srgbClr val="0070C0"/>
                </a:solidFill>
              </a:rPr>
              <a:t> Paper </a:t>
            </a:r>
            <a:r>
              <a:rPr lang="en-US" sz="2000" b="1" dirty="0" smtClean="0">
                <a:solidFill>
                  <a:srgbClr val="0070C0"/>
                </a:solidFill>
              </a:rPr>
              <a:t>VI ; </a:t>
            </a:r>
            <a:r>
              <a:rPr lang="en-US" sz="2000" b="1" dirty="0">
                <a:solidFill>
                  <a:srgbClr val="0070C0"/>
                </a:solidFill>
              </a:rPr>
              <a:t>Unit </a:t>
            </a:r>
            <a:r>
              <a:rPr lang="en-US" sz="2000" b="1" dirty="0" smtClean="0">
                <a:solidFill>
                  <a:srgbClr val="0070C0"/>
                </a:solidFill>
              </a:rPr>
              <a:t>IV</a:t>
            </a:r>
            <a:endParaRPr lang="en-US" sz="2000" b="1" dirty="0">
              <a:solidFill>
                <a:srgbClr val="0070C0"/>
              </a:solidFill>
            </a:endParaRPr>
          </a:p>
          <a:p>
            <a:pPr algn="ctr"/>
            <a:r>
              <a:rPr lang="en-US" sz="2000" b="1" dirty="0">
                <a:solidFill>
                  <a:schemeClr val="accent1"/>
                </a:solidFill>
              </a:rPr>
              <a:t>By</a:t>
            </a:r>
          </a:p>
          <a:p>
            <a:pPr algn="ctr"/>
            <a:r>
              <a:rPr lang="en-US" sz="2000" b="1" dirty="0">
                <a:solidFill>
                  <a:schemeClr val="accent1"/>
                </a:solidFill>
              </a:rPr>
              <a:t>Dr. </a:t>
            </a:r>
            <a:r>
              <a:rPr lang="en-US" sz="2000" b="1" dirty="0" err="1" smtClean="0">
                <a:solidFill>
                  <a:schemeClr val="accent1"/>
                </a:solidFill>
              </a:rPr>
              <a:t>Priyamvada</a:t>
            </a:r>
            <a:endParaRPr lang="en-US" sz="2000" b="1" dirty="0">
              <a:solidFill>
                <a:schemeClr val="accent1"/>
              </a:solidFill>
            </a:endParaRPr>
          </a:p>
          <a:p>
            <a:pPr algn="ctr"/>
            <a:r>
              <a:rPr lang="en-US" sz="2000" b="1" dirty="0" smtClean="0">
                <a:solidFill>
                  <a:srgbClr val="0070C0"/>
                </a:solidFill>
              </a:rPr>
              <a:t>Part Time/Guest Faculty</a:t>
            </a:r>
            <a:endParaRPr lang="en-US" sz="2000" b="1" dirty="0">
              <a:solidFill>
                <a:srgbClr val="0070C0"/>
              </a:solidFill>
            </a:endParaRPr>
          </a:p>
          <a:p>
            <a:pPr algn="ctr"/>
            <a:r>
              <a:rPr lang="en-US" sz="2000" b="1" dirty="0">
                <a:solidFill>
                  <a:srgbClr val="0070C0"/>
                </a:solidFill>
              </a:rPr>
              <a:t>Institute of Psychological Research and Service</a:t>
            </a:r>
          </a:p>
          <a:p>
            <a:pPr algn="ctr"/>
            <a:r>
              <a:rPr lang="en-US" sz="2000" b="1" dirty="0">
                <a:solidFill>
                  <a:srgbClr val="0070C0"/>
                </a:solidFill>
              </a:rPr>
              <a:t>Patna </a:t>
            </a:r>
            <a:r>
              <a:rPr lang="en-US" sz="2000" b="1" dirty="0" smtClean="0">
                <a:solidFill>
                  <a:srgbClr val="0070C0"/>
                </a:solidFill>
              </a:rPr>
              <a:t>University</a:t>
            </a:r>
          </a:p>
          <a:p>
            <a:pPr algn="ctr"/>
            <a:r>
              <a:rPr lang="en-US" sz="2000" b="1" dirty="0" smtClean="0">
                <a:solidFill>
                  <a:srgbClr val="0070C0"/>
                </a:solidFill>
                <a:hlinkClick r:id="rId3"/>
              </a:rPr>
              <a:t>Email-priyamvadapreet@gmail.com</a:t>
            </a:r>
            <a:endParaRPr lang="en-US" sz="2000" b="1" dirty="0" smtClean="0">
              <a:solidFill>
                <a:srgbClr val="0070C0"/>
              </a:solidFill>
            </a:endParaRPr>
          </a:p>
          <a:p>
            <a:pPr algn="ctr"/>
            <a:r>
              <a:rPr lang="en-US" sz="2000" b="1" dirty="0" smtClean="0">
                <a:solidFill>
                  <a:srgbClr val="0070C0"/>
                </a:solidFill>
              </a:rPr>
              <a:t>Contact-9693299059</a:t>
            </a:r>
            <a:endParaRPr lang="en-IN" sz="2000" b="1" dirty="0">
              <a:solidFill>
                <a:srgbClr val="0070C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H:\piagets-theory-of-moral-development-13-638.jpg"/>
          <p:cNvPicPr>
            <a:picLocks noGrp="1" noChangeAspect="1" noChangeArrowheads="1"/>
          </p:cNvPicPr>
          <p:nvPr>
            <p:ph sz="quarter" idx="1"/>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sz="quarter" idx="1"/>
          </p:nvPr>
        </p:nvSpPr>
        <p:spPr>
          <a:xfrm>
            <a:off x="457200" y="762000"/>
            <a:ext cx="7467600" cy="5711952"/>
          </a:xfrm>
        </p:spPr>
        <p:txBody>
          <a:bodyPr/>
          <a:lstStyle/>
          <a:p>
            <a:pPr>
              <a:buNone/>
            </a:pPr>
            <a:r>
              <a:rPr lang="en-US" dirty="0" smtClean="0"/>
              <a:t>References</a:t>
            </a:r>
          </a:p>
          <a:p>
            <a:pPr>
              <a:buFont typeface="Wingdings" pitchFamily="2" charset="2"/>
              <a:buChar char="Ø"/>
            </a:pPr>
            <a:r>
              <a:rPr lang="en-US" dirty="0" smtClean="0"/>
              <a:t>Shaffer. David. R., and </a:t>
            </a:r>
            <a:r>
              <a:rPr lang="en-US" dirty="0" err="1" smtClean="0"/>
              <a:t>Kipp</a:t>
            </a:r>
            <a:r>
              <a:rPr lang="en-US" dirty="0" smtClean="0"/>
              <a:t>. Katherine., Developmental Psychology, Childhood and adolescence, 8</a:t>
            </a:r>
            <a:r>
              <a:rPr lang="en-US" baseline="30000" dirty="0" smtClean="0"/>
              <a:t>th</a:t>
            </a:r>
            <a:r>
              <a:rPr lang="en-US" dirty="0" smtClean="0"/>
              <a:t> edition, </a:t>
            </a:r>
            <a:r>
              <a:rPr lang="en-US" i="1" dirty="0" smtClean="0"/>
              <a:t>Wadsworth </a:t>
            </a:r>
            <a:r>
              <a:rPr lang="en-US" i="1" dirty="0" err="1" smtClean="0"/>
              <a:t>cengage</a:t>
            </a:r>
            <a:r>
              <a:rPr lang="en-US" i="1" dirty="0" smtClean="0"/>
              <a:t> learning.</a:t>
            </a:r>
          </a:p>
          <a:p>
            <a:pPr>
              <a:buFont typeface="Wingdings" pitchFamily="2" charset="2"/>
              <a:buChar char="Ø"/>
            </a:pPr>
            <a:r>
              <a:rPr lang="en-US" dirty="0" smtClean="0"/>
              <a:t>Google images and Google search</a:t>
            </a:r>
            <a:endParaRPr lang="en-US" sz="7200" b="1" dirty="0" smtClean="0">
              <a:solidFill>
                <a:srgbClr val="FF0066"/>
              </a:solidFill>
            </a:endParaRPr>
          </a:p>
          <a:p>
            <a:pPr algn="ctr">
              <a:buFont typeface="Wingdings 2" pitchFamily="18" charset="2"/>
              <a:buNone/>
            </a:pPr>
            <a:endParaRPr lang="en-US" sz="7200" b="1" dirty="0" smtClean="0">
              <a:solidFill>
                <a:srgbClr val="FF0066"/>
              </a:solidFill>
            </a:endParaRPr>
          </a:p>
          <a:p>
            <a:pPr algn="ctr">
              <a:buFont typeface="Wingdings 2" pitchFamily="18" charset="2"/>
              <a:buNone/>
            </a:pPr>
            <a:r>
              <a:rPr lang="en-US" sz="7200" b="1" dirty="0" smtClean="0">
                <a:solidFill>
                  <a:srgbClr val="FF0066"/>
                </a:solidFill>
              </a:rPr>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Piaget's Theory of Moral Development</a:t>
            </a:r>
            <a:endParaRPr lang="en-US" dirty="0">
              <a:solidFill>
                <a:srgbClr val="C00000"/>
              </a:solidFill>
            </a:endParaRPr>
          </a:p>
        </p:txBody>
      </p:sp>
      <p:sp>
        <p:nvSpPr>
          <p:cNvPr id="3" name="Content Placeholder 2"/>
          <p:cNvSpPr>
            <a:spLocks noGrp="1"/>
          </p:cNvSpPr>
          <p:nvPr>
            <p:ph sz="quarter" idx="1"/>
          </p:nvPr>
        </p:nvSpPr>
        <p:spPr/>
        <p:txBody>
          <a:bodyPr>
            <a:normAutofit/>
          </a:bodyPr>
          <a:lstStyle/>
          <a:p>
            <a:r>
              <a:rPr lang="en-US" b="1" dirty="0" smtClean="0"/>
              <a:t>The </a:t>
            </a:r>
            <a:r>
              <a:rPr lang="en-US" b="1" dirty="0" err="1" smtClean="0"/>
              <a:t>Premoral</a:t>
            </a:r>
            <a:r>
              <a:rPr lang="en-US" b="1" dirty="0" smtClean="0"/>
              <a:t> Period. </a:t>
            </a:r>
          </a:p>
          <a:p>
            <a:pPr>
              <a:buNone/>
            </a:pPr>
            <a:r>
              <a:rPr lang="en-US" dirty="0" smtClean="0"/>
              <a:t>	In Piaget’s theory the first 5 years of life, when children are said to have little respect for or awareness of socially defined rules. According to Piaget, preschool children show little concern for or awareness of rules. In a game of marbles, these </a:t>
            </a:r>
            <a:r>
              <a:rPr lang="en-US" dirty="0" err="1" smtClean="0"/>
              <a:t>premoral</a:t>
            </a:r>
            <a:r>
              <a:rPr lang="en-US" dirty="0" smtClean="0"/>
              <a:t> children do not play systematically with the intent of winning. Instead, they seem to make up their own rules, and they think the point of the game is to take turns and have fun.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piagets-theory-of-moral-development-3-638.jpg"/>
          <p:cNvPicPr>
            <a:picLocks noGrp="1" noChangeAspect="1" noChangeArrowheads="1"/>
          </p:cNvPicPr>
          <p:nvPr>
            <p:ph sz="quarter" idx="1"/>
          </p:nvPr>
        </p:nvPicPr>
        <p:blipFill>
          <a:blip r:embed="rId2"/>
          <a:srcRect/>
          <a:stretch>
            <a:fillRect/>
          </a:stretch>
        </p:blipFill>
        <p:spPr bwMode="auto">
          <a:xfrm>
            <a:off x="0" y="304800"/>
            <a:ext cx="9144000" cy="6553199"/>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normAutofit/>
          </a:bodyPr>
          <a:lstStyle/>
          <a:p>
            <a:r>
              <a:rPr lang="en-US" b="1" dirty="0" smtClean="0">
                <a:solidFill>
                  <a:srgbClr val="C00000"/>
                </a:solidFill>
              </a:rPr>
              <a:t>Piaget's Theory cont…</a:t>
            </a:r>
            <a:r>
              <a:rPr lang="en-US" b="1" dirty="0" err="1" smtClean="0">
                <a:solidFill>
                  <a:srgbClr val="C00000"/>
                </a:solidFill>
              </a:rPr>
              <a:t>ed</a:t>
            </a:r>
            <a:endParaRPr lang="en-US" dirty="0">
              <a:solidFill>
                <a:srgbClr val="C00000"/>
              </a:solidFill>
            </a:endParaRPr>
          </a:p>
        </p:txBody>
      </p:sp>
      <p:sp>
        <p:nvSpPr>
          <p:cNvPr id="3" name="Content Placeholder 2"/>
          <p:cNvSpPr>
            <a:spLocks noGrp="1"/>
          </p:cNvSpPr>
          <p:nvPr>
            <p:ph sz="quarter" idx="1"/>
          </p:nvPr>
        </p:nvSpPr>
        <p:spPr>
          <a:xfrm>
            <a:off x="457200" y="914400"/>
            <a:ext cx="7924800" cy="5791200"/>
          </a:xfrm>
        </p:spPr>
        <p:txBody>
          <a:bodyPr>
            <a:noAutofit/>
          </a:bodyPr>
          <a:lstStyle/>
          <a:p>
            <a:pPr>
              <a:buNone/>
            </a:pPr>
            <a:r>
              <a:rPr lang="en-US" sz="2400" b="1" dirty="0" err="1" smtClean="0"/>
              <a:t>Heteronomous</a:t>
            </a:r>
            <a:r>
              <a:rPr lang="en-US" sz="2400" b="1" dirty="0" smtClean="0"/>
              <a:t> morality</a:t>
            </a:r>
          </a:p>
          <a:p>
            <a:r>
              <a:rPr lang="en-US" sz="2000" dirty="0" smtClean="0"/>
              <a:t>Piaget’s first stage of moral development, in which children view the rules of authority figures as sacred and unalterable. Between the ages of 5 and 10, children develop a strong respect for rules as they enter Piaget’s stage of </a:t>
            </a:r>
            <a:r>
              <a:rPr lang="en-US" sz="2000" b="1" dirty="0" err="1" smtClean="0"/>
              <a:t>heteronomous</a:t>
            </a:r>
            <a:r>
              <a:rPr lang="en-US" sz="2000" b="1" dirty="0" smtClean="0"/>
              <a:t> morality (“</a:t>
            </a:r>
            <a:r>
              <a:rPr lang="en-US" sz="2000" b="1" dirty="0" err="1" smtClean="0"/>
              <a:t>heteronomous</a:t>
            </a:r>
            <a:r>
              <a:rPr lang="en-US" sz="2000" b="1" dirty="0" smtClean="0"/>
              <a:t>” </a:t>
            </a:r>
            <a:r>
              <a:rPr lang="en-US" sz="2000" dirty="0" smtClean="0"/>
              <a:t>means “under the rule of another”). </a:t>
            </a:r>
          </a:p>
          <a:p>
            <a:r>
              <a:rPr lang="en-US" sz="2000" dirty="0" smtClean="0"/>
              <a:t>Children now believe that rules are laid down by powerful authority figures such as God, the police, or their parents, and they think that these regulations are sacred and unalterable. Try breaking the speed limit with a 6-year old at your side and you may see what Piaget was talking about. Even if you are rushing to the hospital in a medical emergency, the young child may note that you are breaking a rule and consider your behavior unacceptable conduct that deserves to be punished.</a:t>
            </a:r>
          </a:p>
          <a:p>
            <a:r>
              <a:rPr lang="en-US" sz="2000" dirty="0" err="1" smtClean="0"/>
              <a:t>Heteronomous</a:t>
            </a:r>
            <a:r>
              <a:rPr lang="en-US" sz="2000" dirty="0" smtClean="0"/>
              <a:t> children think of rules as </a:t>
            </a:r>
            <a:r>
              <a:rPr lang="en-US" sz="2000" i="1" dirty="0" smtClean="0"/>
              <a:t>moral absolutes. They believe that there is a “right” </a:t>
            </a:r>
            <a:r>
              <a:rPr lang="en-US" sz="2000" dirty="0" smtClean="0"/>
              <a:t>side and a “wrong” side to any moral issue, and right always means following the rules.</a:t>
            </a:r>
            <a:endParaRPr lang="en-U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153400" cy="685800"/>
          </a:xfrm>
        </p:spPr>
        <p:txBody>
          <a:bodyPr>
            <a:noAutofit/>
          </a:bodyPr>
          <a:lstStyle/>
          <a:p>
            <a:r>
              <a:rPr lang="en-US" sz="3200" b="1" dirty="0" smtClean="0">
                <a:solidFill>
                  <a:srgbClr val="C00000"/>
                </a:solidFill>
              </a:rPr>
              <a:t/>
            </a:r>
            <a:br>
              <a:rPr lang="en-US" sz="3200" b="1" dirty="0" smtClean="0">
                <a:solidFill>
                  <a:srgbClr val="C00000"/>
                </a:solidFill>
              </a:rPr>
            </a:br>
            <a:r>
              <a:rPr lang="en-US" sz="3200" b="1" dirty="0" smtClean="0">
                <a:solidFill>
                  <a:srgbClr val="C00000"/>
                </a:solidFill>
              </a:rPr>
              <a:t> </a:t>
            </a:r>
            <a:r>
              <a:rPr lang="en-US" sz="3200" b="1" dirty="0" err="1" smtClean="0">
                <a:solidFill>
                  <a:srgbClr val="C00000"/>
                </a:solidFill>
              </a:rPr>
              <a:t>Heteronomous</a:t>
            </a:r>
            <a:r>
              <a:rPr lang="en-US" sz="3200" b="1" dirty="0" smtClean="0">
                <a:solidFill>
                  <a:srgbClr val="C00000"/>
                </a:solidFill>
              </a:rPr>
              <a:t> morality cont…</a:t>
            </a:r>
            <a:r>
              <a:rPr lang="en-US" sz="3200" b="1" dirty="0" err="1" smtClean="0">
                <a:solidFill>
                  <a:srgbClr val="C00000"/>
                </a:solidFill>
              </a:rPr>
              <a:t>ed</a:t>
            </a:r>
            <a:endParaRPr lang="en-US" sz="3200" dirty="0">
              <a:solidFill>
                <a:srgbClr val="C00000"/>
              </a:solidFill>
            </a:endParaRPr>
          </a:p>
        </p:txBody>
      </p:sp>
      <p:sp>
        <p:nvSpPr>
          <p:cNvPr id="3" name="Content Placeholder 2"/>
          <p:cNvSpPr>
            <a:spLocks noGrp="1"/>
          </p:cNvSpPr>
          <p:nvPr>
            <p:ph sz="quarter" idx="1"/>
          </p:nvPr>
        </p:nvSpPr>
        <p:spPr>
          <a:xfrm>
            <a:off x="457200" y="838200"/>
            <a:ext cx="7467600" cy="5635752"/>
          </a:xfrm>
        </p:spPr>
        <p:txBody>
          <a:bodyPr>
            <a:normAutofit fontScale="62500" lnSpcReduction="20000"/>
          </a:bodyPr>
          <a:lstStyle/>
          <a:p>
            <a:pPr>
              <a:buNone/>
            </a:pPr>
            <a:r>
              <a:rPr lang="en-US" dirty="0" smtClean="0"/>
              <a:t>	</a:t>
            </a:r>
            <a:r>
              <a:rPr lang="en-US" sz="3400" dirty="0" err="1" smtClean="0"/>
              <a:t>Heteronomous</a:t>
            </a:r>
            <a:r>
              <a:rPr lang="en-US" sz="3400" dirty="0" smtClean="0"/>
              <a:t> children are also likely to judge the naughtiness of an act by its objective consequences rather than the actor’s intent. </a:t>
            </a:r>
          </a:p>
          <a:p>
            <a:pPr>
              <a:buNone/>
            </a:pPr>
            <a:r>
              <a:rPr lang="en-US" sz="3400" dirty="0" smtClean="0"/>
              <a:t>	For example, many 5- to 9-year-olds judged John, who broke 15 cups while performing a well-intentioned act, to be naughtier than Henry, who broke one cup while stealing jam. </a:t>
            </a:r>
            <a:r>
              <a:rPr lang="en-US" sz="3400" dirty="0" err="1" smtClean="0"/>
              <a:t>Heteronomous</a:t>
            </a:r>
            <a:r>
              <a:rPr lang="en-US" sz="3400" dirty="0" smtClean="0"/>
              <a:t> children also favor expiatory punishment—punishment for its own sake with no concern for its relation to the nature of the forbidden act. So a 6-year-old might favor spanking a boy who had broken a window rather than making the boy pay for the window from his allowance.</a:t>
            </a:r>
          </a:p>
          <a:p>
            <a:pPr>
              <a:buNone/>
            </a:pPr>
            <a:r>
              <a:rPr lang="en-US" sz="3400" dirty="0" smtClean="0"/>
              <a:t>	Furthermore, the </a:t>
            </a:r>
            <a:r>
              <a:rPr lang="en-US" sz="3400" dirty="0" err="1" smtClean="0"/>
              <a:t>heteronomous</a:t>
            </a:r>
            <a:r>
              <a:rPr lang="en-US" sz="3400" dirty="0" smtClean="0"/>
              <a:t> child believes in immanent justice—the idea that violations of social rules will invariably be punished in one way or another (see, e.g., Dennis’s warning to Joey in the cartoon). Life for the </a:t>
            </a:r>
            <a:r>
              <a:rPr lang="en-US" sz="3400" dirty="0" err="1" smtClean="0"/>
              <a:t>heteronomous</a:t>
            </a:r>
            <a:r>
              <a:rPr lang="en-US" sz="3400" dirty="0" smtClean="0"/>
              <a:t> child is fair and just.</a:t>
            </a:r>
            <a:endParaRPr lang="en-US" sz="3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Autofit/>
          </a:bodyPr>
          <a:lstStyle/>
          <a:p>
            <a:r>
              <a:rPr lang="en-US" sz="3200" b="1" dirty="0" smtClean="0">
                <a:solidFill>
                  <a:srgbClr val="C00000"/>
                </a:solidFill>
              </a:rPr>
              <a:t>Autonomous morality</a:t>
            </a:r>
            <a:r>
              <a:rPr lang="en-US" sz="3600" b="1" dirty="0" smtClean="0"/>
              <a:t/>
            </a:r>
            <a:br>
              <a:rPr lang="en-US" sz="3600" b="1" dirty="0" smtClean="0"/>
            </a:br>
            <a:endParaRPr lang="en-US" sz="3600" dirty="0"/>
          </a:p>
        </p:txBody>
      </p:sp>
      <p:sp>
        <p:nvSpPr>
          <p:cNvPr id="3" name="Content Placeholder 2"/>
          <p:cNvSpPr>
            <a:spLocks noGrp="1"/>
          </p:cNvSpPr>
          <p:nvPr>
            <p:ph sz="quarter" idx="1"/>
          </p:nvPr>
        </p:nvSpPr>
        <p:spPr>
          <a:xfrm>
            <a:off x="457200" y="685800"/>
            <a:ext cx="7467600" cy="5788152"/>
          </a:xfrm>
        </p:spPr>
        <p:txBody>
          <a:bodyPr>
            <a:normAutofit fontScale="92500" lnSpcReduction="10000"/>
          </a:bodyPr>
          <a:lstStyle/>
          <a:p>
            <a:pPr>
              <a:buNone/>
            </a:pPr>
            <a:r>
              <a:rPr lang="en-US" b="1" dirty="0" smtClean="0"/>
              <a:t>	</a:t>
            </a:r>
            <a:r>
              <a:rPr lang="en-US" dirty="0" smtClean="0"/>
              <a:t>By age 10 or 11, most children have reached Piaget’s second moral stage—</a:t>
            </a:r>
          </a:p>
          <a:p>
            <a:pPr>
              <a:buNone/>
            </a:pPr>
            <a:r>
              <a:rPr lang="en-US" b="1" dirty="0" smtClean="0"/>
              <a:t>	Autonomous Morality. </a:t>
            </a:r>
            <a:r>
              <a:rPr lang="en-US" dirty="0" smtClean="0"/>
              <a:t>Older autonomous children now realize that social rules are arbitrary agreements that can be challenged and even changed with the consent of the people they govern. They also feel that rules can be violated in the service of human needs. Thus, a driver who speeds during a medical emergency is no longer considered immoral, even though she is breaking the law. Judgments of right and wrong now depend more on the actor’s intent to deceive or to violate social rules rather than the objective consequences of the act itself. So 10- year-olds reliably say that Henry, who broke one cup while stealing some jam (bad intent), is naughtier than John, who broke 15 cups while coming to dinner (good or neutral intent).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normAutofit/>
          </a:bodyPr>
          <a:lstStyle/>
          <a:p>
            <a:r>
              <a:rPr lang="en-US" b="1" dirty="0" smtClean="0">
                <a:solidFill>
                  <a:srgbClr val="C00000"/>
                </a:solidFill>
              </a:rPr>
              <a:t>Autonomous morality cont…</a:t>
            </a:r>
            <a:r>
              <a:rPr lang="en-US" b="1" dirty="0" err="1" smtClean="0">
                <a:solidFill>
                  <a:srgbClr val="C00000"/>
                </a:solidFill>
              </a:rPr>
              <a:t>ed</a:t>
            </a:r>
            <a:endParaRPr lang="en-US" dirty="0">
              <a:solidFill>
                <a:srgbClr val="C00000"/>
              </a:solidFill>
            </a:endParaRPr>
          </a:p>
        </p:txBody>
      </p:sp>
      <p:sp>
        <p:nvSpPr>
          <p:cNvPr id="3" name="Content Placeholder 2"/>
          <p:cNvSpPr>
            <a:spLocks noGrp="1"/>
          </p:cNvSpPr>
          <p:nvPr>
            <p:ph sz="quarter" idx="1"/>
          </p:nvPr>
        </p:nvSpPr>
        <p:spPr>
          <a:xfrm>
            <a:off x="457200" y="1066800"/>
            <a:ext cx="7467600" cy="5407152"/>
          </a:xfrm>
        </p:spPr>
        <p:txBody>
          <a:bodyPr>
            <a:normAutofit fontScale="92500"/>
          </a:bodyPr>
          <a:lstStyle/>
          <a:p>
            <a:pPr>
              <a:buNone/>
            </a:pPr>
            <a:r>
              <a:rPr lang="en-US" dirty="0" smtClean="0"/>
              <a:t>	When deciding how to punish transgressions, the morally autonomous child usually favors reciprocal punishments—that is, treatments that tailor punitive consequences to the “crime” so that the rule breaker will understand the implications of a transgression and perhaps be less likely to repeat it. </a:t>
            </a:r>
          </a:p>
          <a:p>
            <a:pPr>
              <a:buNone/>
            </a:pPr>
            <a:r>
              <a:rPr lang="en-US" dirty="0" smtClean="0"/>
              <a:t>	So an autonomous child may decide that the boy who deliberately breaks a window should pay for it out of his allowance (and learn that windows cost money) rather than simply submitting to a spanking. </a:t>
            </a:r>
          </a:p>
          <a:p>
            <a:pPr>
              <a:buNone/>
            </a:pPr>
            <a:r>
              <a:rPr lang="en-US" dirty="0" smtClean="0"/>
              <a:t>	Finally, autonomous youngsters no longer believe in immanent justice, because they have learned from experience that violations of social rules often go undetected and unpunished.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lstStyle/>
          <a:p>
            <a:r>
              <a:rPr lang="en-US" b="1" dirty="0" smtClean="0">
                <a:solidFill>
                  <a:srgbClr val="C00000"/>
                </a:solidFill>
              </a:rPr>
              <a:t>Evaluation of </a:t>
            </a:r>
            <a:r>
              <a:rPr lang="en-US" b="1" dirty="0" err="1" smtClean="0">
                <a:solidFill>
                  <a:srgbClr val="C00000"/>
                </a:solidFill>
              </a:rPr>
              <a:t>piaget’s</a:t>
            </a:r>
            <a:r>
              <a:rPr lang="en-US" b="1" dirty="0" smtClean="0">
                <a:solidFill>
                  <a:srgbClr val="C00000"/>
                </a:solidFill>
              </a:rPr>
              <a:t> theory</a:t>
            </a:r>
            <a:endParaRPr lang="en-US" b="1" dirty="0">
              <a:solidFill>
                <a:srgbClr val="C00000"/>
              </a:solidFill>
            </a:endParaRPr>
          </a:p>
        </p:txBody>
      </p:sp>
      <p:sp>
        <p:nvSpPr>
          <p:cNvPr id="3" name="Content Placeholder 2"/>
          <p:cNvSpPr>
            <a:spLocks noGrp="1"/>
          </p:cNvSpPr>
          <p:nvPr>
            <p:ph sz="quarter" idx="1"/>
          </p:nvPr>
        </p:nvSpPr>
        <p:spPr/>
        <p:txBody>
          <a:bodyPr>
            <a:normAutofit/>
          </a:bodyPr>
          <a:lstStyle/>
          <a:p>
            <a:pPr>
              <a:buNone/>
            </a:pPr>
            <a:r>
              <a:rPr lang="en-US" dirty="0" smtClean="0"/>
              <a:t> 	</a:t>
            </a:r>
            <a:r>
              <a:rPr lang="en-US" dirty="0" err="1" smtClean="0"/>
              <a:t>Developmentalists</a:t>
            </a:r>
            <a:r>
              <a:rPr lang="en-US" dirty="0" smtClean="0"/>
              <a:t> are indebted to Piaget for suggesting that children’s moral reasoning develops in stages that are closely tied to cognitive growth. Even today, his theory continues to stimulate research and new insights—including findings that children younger than 10 are considerably more sophisticated in their moral reasoning than Piaget made them out to be. But is moral reasoning fully developed by age 10 to 11, as Piaget had assumed?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piagets-theory-of-moral-development-12-638.jpg"/>
          <p:cNvPicPr>
            <a:picLocks noGrp="1" noChangeAspect="1" noChangeArrowheads="1"/>
          </p:cNvPicPr>
          <p:nvPr>
            <p:ph sz="quarter" idx="1"/>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TotalTime>
  <Words>281</Words>
  <Application>Microsoft Office PowerPoint</Application>
  <PresentationFormat>On-screen Show (4:3)</PresentationFormat>
  <Paragraphs>37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Oriel</vt:lpstr>
      <vt:lpstr>Slide 1</vt:lpstr>
      <vt:lpstr>Piaget's Theory of Moral Development</vt:lpstr>
      <vt:lpstr>Slide 3</vt:lpstr>
      <vt:lpstr>Piaget's Theory cont…ed</vt:lpstr>
      <vt:lpstr>  Heteronomous morality cont…ed</vt:lpstr>
      <vt:lpstr>Autonomous morality </vt:lpstr>
      <vt:lpstr>Autonomous morality cont…ed</vt:lpstr>
      <vt:lpstr>Evaluation of piaget’s theory</vt:lpstr>
      <vt:lpstr>Slide 9</vt:lpstr>
      <vt:lpstr>Slide 10</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Vishal</dc:creator>
  <cp:lastModifiedBy>Vishal</cp:lastModifiedBy>
  <cp:revision>6</cp:revision>
  <dcterms:created xsi:type="dcterms:W3CDTF">2006-08-16T00:00:00Z</dcterms:created>
  <dcterms:modified xsi:type="dcterms:W3CDTF">2020-04-07T18:10:32Z</dcterms:modified>
</cp:coreProperties>
</file>